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7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5FB8F57-A2F1-4E5C-AD79-33C3D52FE787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6C264B-8E6F-4418-BC77-3CDE9DF8B7DE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Fungi structure and classification</a:t>
            </a:r>
            <a:r>
              <a:rPr lang="en-US" sz="3200" dirty="0" smtClean="0">
                <a:latin typeface="Berlin Sans FB" pitchFamily="34" charset="0"/>
              </a:rPr>
              <a:t/>
            </a:r>
            <a:br>
              <a:rPr lang="en-US" sz="3200" dirty="0" smtClean="0">
                <a:latin typeface="Berlin Sans FB" pitchFamily="34" charset="0"/>
              </a:rPr>
            </a:br>
            <a:r>
              <a:rPr lang="en-US" sz="3200" dirty="0" smtClean="0">
                <a:latin typeface="Berlin Sans FB" pitchFamily="34" charset="0"/>
              </a:rPr>
              <a:t>Lecture </a:t>
            </a:r>
            <a:r>
              <a:rPr lang="en-US" sz="3200" dirty="0" smtClean="0">
                <a:latin typeface="Berlin Sans FB" pitchFamily="34" charset="0"/>
              </a:rPr>
              <a:t>9</a:t>
            </a:r>
            <a:endParaRPr lang="ar-IQ" sz="3200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/>
          </a:bodyPr>
          <a:lstStyle/>
          <a:p>
            <a:pPr lvl="0" rtl="0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Munira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Ch.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Ismaeel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rtl="0"/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Ass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 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Israa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AJ Ibrahim</a:t>
            </a:r>
            <a:endParaRPr lang="ar-IQ" dirty="0">
              <a:solidFill>
                <a:prstClr val="black"/>
              </a:solidFill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47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70000" lnSpcReduction="20000"/>
          </a:bodyPr>
          <a:lstStyle/>
          <a:p>
            <a:pPr algn="just" rtl="0"/>
            <a:r>
              <a:rPr lang="en-US" dirty="0" smtClean="0"/>
              <a:t>Division </a:t>
            </a:r>
            <a:r>
              <a:rPr lang="en-US" dirty="0" err="1" smtClean="0"/>
              <a:t>Basidiomycota</a:t>
            </a:r>
            <a:r>
              <a:rPr lang="en-US" dirty="0" smtClean="0"/>
              <a:t>: Club Fungi</a:t>
            </a:r>
          </a:p>
          <a:p>
            <a:pPr marL="0" indent="0" algn="just" rtl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Basidiomycota</a:t>
            </a:r>
            <a:r>
              <a:rPr lang="en-US" dirty="0" smtClean="0"/>
              <a:t> includes the mushrooms, …..</a:t>
            </a:r>
            <a:r>
              <a:rPr lang="en-US" dirty="0" err="1" smtClean="0"/>
              <a:t>ets</a:t>
            </a:r>
            <a:r>
              <a:rPr lang="en-US" dirty="0" smtClean="0"/>
              <a:t>.</a:t>
            </a:r>
          </a:p>
          <a:p>
            <a:pPr marL="0" indent="0" algn="just" rtl="0">
              <a:buNone/>
            </a:pPr>
            <a:r>
              <a:rPr lang="en-US" dirty="0" smtClean="0"/>
              <a:t>-The spores are borne on a club-shaped spore case called </a:t>
            </a:r>
            <a:r>
              <a:rPr lang="en-US" dirty="0" err="1" smtClean="0"/>
              <a:t>basidium</a:t>
            </a:r>
            <a:r>
              <a:rPr lang="en-US" dirty="0" smtClean="0"/>
              <a:t>.</a:t>
            </a:r>
          </a:p>
          <a:p>
            <a:pPr marL="0" indent="0" algn="just" rtl="0">
              <a:buNone/>
            </a:pPr>
            <a:r>
              <a:rPr lang="en-US" dirty="0" smtClean="0"/>
              <a:t>- In mushrooms the </a:t>
            </a:r>
            <a:r>
              <a:rPr lang="en-US" dirty="0" err="1" smtClean="0"/>
              <a:t>basidia</a:t>
            </a:r>
            <a:r>
              <a:rPr lang="en-US" dirty="0" smtClean="0"/>
              <a:t> are lined at the gills under the cap. Huge numbers of spores are produced by the club fungi. </a:t>
            </a:r>
          </a:p>
          <a:p>
            <a:pPr marL="0" indent="0" algn="just" rtl="0">
              <a:buNone/>
            </a:pPr>
            <a:r>
              <a:rPr lang="en-US" dirty="0" smtClean="0"/>
              <a:t>-In fact, an average sized mushroom produces over 16 billion spores. These spores rarely germinate or mature. Example: </a:t>
            </a:r>
            <a:r>
              <a:rPr lang="en-US" dirty="0" err="1" smtClean="0"/>
              <a:t>Agaricus</a:t>
            </a:r>
            <a:r>
              <a:rPr lang="en-US" dirty="0" smtClean="0"/>
              <a:t> (mushroom), </a:t>
            </a:r>
            <a:r>
              <a:rPr lang="en-US" dirty="0" err="1" smtClean="0"/>
              <a:t>Ustilago</a:t>
            </a:r>
            <a:r>
              <a:rPr lang="en-US" dirty="0" smtClean="0"/>
              <a:t> (smut), and </a:t>
            </a:r>
            <a:r>
              <a:rPr lang="en-US" dirty="0" err="1" smtClean="0"/>
              <a:t>Puccinia</a:t>
            </a:r>
            <a:r>
              <a:rPr lang="en-US" dirty="0" smtClean="0"/>
              <a:t> (rust fungus). </a:t>
            </a:r>
          </a:p>
          <a:p>
            <a:pPr algn="l" rtl="0"/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95" y="1706656"/>
            <a:ext cx="2690637" cy="301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76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4186808" cy="4752528"/>
          </a:xfrm>
        </p:spPr>
        <p:txBody>
          <a:bodyPr>
            <a:normAutofit fontScale="62500" lnSpcReduction="20000"/>
          </a:bodyPr>
          <a:lstStyle/>
          <a:p>
            <a:pPr algn="just" rtl="0"/>
            <a:r>
              <a:rPr lang="en-US" dirty="0" smtClean="0"/>
              <a:t>Division </a:t>
            </a:r>
            <a:r>
              <a:rPr lang="en-US" dirty="0" err="1" smtClean="0"/>
              <a:t>Zygomycota</a:t>
            </a:r>
            <a:r>
              <a:rPr lang="en-US" dirty="0" smtClean="0"/>
              <a:t>: Zygote forming Fungi</a:t>
            </a:r>
          </a:p>
          <a:p>
            <a:pPr algn="just" rtl="0"/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- These fungi are usually found on cheese, bread, plant and other decaying food. </a:t>
            </a:r>
          </a:p>
          <a:p>
            <a:pPr marL="0" indent="0" algn="just" rtl="0">
              <a:buNone/>
            </a:pPr>
            <a:r>
              <a:rPr lang="en-US" dirty="0" smtClean="0"/>
              <a:t>-They are zygote forming fungi, hence the name </a:t>
            </a:r>
            <a:r>
              <a:rPr lang="en-US" dirty="0" err="1" smtClean="0"/>
              <a:t>zygomycota</a:t>
            </a:r>
            <a:r>
              <a:rPr lang="en-US" dirty="0" smtClean="0"/>
              <a:t>. </a:t>
            </a:r>
          </a:p>
          <a:p>
            <a:pPr marL="0" indent="0" algn="just" rtl="0">
              <a:buNone/>
            </a:pPr>
            <a:r>
              <a:rPr lang="en-US" dirty="0" smtClean="0"/>
              <a:t>-The spores are produced in round-shaped case called sporangium. </a:t>
            </a:r>
          </a:p>
          <a:p>
            <a:pPr marL="0" indent="0" algn="just" rtl="0">
              <a:buNone/>
            </a:pPr>
            <a:r>
              <a:rPr lang="en-US" dirty="0" smtClean="0"/>
              <a:t>-The grayish fuzz seen on bread and decaying food is actually mass of mature sporangia mold. Under the microscope they are seen as pinheads. </a:t>
            </a:r>
          </a:p>
          <a:p>
            <a:pPr marL="0" indent="0" algn="just" rtl="0">
              <a:buNone/>
            </a:pPr>
            <a:r>
              <a:rPr lang="en-US" dirty="0" smtClean="0"/>
              <a:t>-When the sporangium breaks open hundreds of spores are released.</a:t>
            </a:r>
          </a:p>
          <a:p>
            <a:pPr marL="0" indent="0" algn="just" rtl="0">
              <a:buNone/>
            </a:pPr>
            <a:r>
              <a:rPr lang="en-US" dirty="0" smtClean="0"/>
              <a:t>- Example: </a:t>
            </a:r>
            <a:r>
              <a:rPr lang="en-US" dirty="0" err="1" smtClean="0"/>
              <a:t>Mucor</a:t>
            </a:r>
            <a:r>
              <a:rPr lang="en-US" dirty="0" smtClean="0"/>
              <a:t>, </a:t>
            </a:r>
            <a:r>
              <a:rPr lang="en-US" dirty="0" err="1" smtClean="0"/>
              <a:t>Rhizopus</a:t>
            </a:r>
            <a:r>
              <a:rPr lang="en-US" dirty="0" smtClean="0"/>
              <a:t> (the bread </a:t>
            </a:r>
            <a:r>
              <a:rPr lang="en-US" dirty="0" err="1" smtClean="0"/>
              <a:t>mould</a:t>
            </a:r>
            <a:r>
              <a:rPr lang="en-US" dirty="0" smtClean="0"/>
              <a:t>) and </a:t>
            </a:r>
            <a:r>
              <a:rPr lang="en-US" dirty="0" err="1" smtClean="0"/>
              <a:t>Albugo</a:t>
            </a:r>
            <a:r>
              <a:rPr lang="en-US" dirty="0" smtClean="0"/>
              <a:t>. </a:t>
            </a:r>
          </a:p>
          <a:p>
            <a:pPr algn="just" rtl="0"/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38" y="1556792"/>
            <a:ext cx="260997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76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4186808" cy="4281339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Division </a:t>
            </a:r>
            <a:r>
              <a:rPr lang="en-US" dirty="0" err="1" smtClean="0"/>
              <a:t>Chytridiomycota</a:t>
            </a:r>
            <a:r>
              <a:rPr lang="en-US" dirty="0" smtClean="0"/>
              <a:t> (</a:t>
            </a:r>
            <a:r>
              <a:rPr lang="en-US" dirty="0" err="1" smtClean="0"/>
              <a:t>Chytrids</a:t>
            </a:r>
            <a:r>
              <a:rPr lang="en-US" dirty="0" smtClean="0"/>
              <a:t>): </a:t>
            </a:r>
          </a:p>
          <a:p>
            <a:pPr marL="0" indent="0" algn="l" rtl="0">
              <a:buNone/>
            </a:pPr>
            <a:r>
              <a:rPr lang="en-US" dirty="0" smtClean="0"/>
              <a:t>-Simple fungi</a:t>
            </a:r>
          </a:p>
          <a:p>
            <a:pPr marL="0" indent="0" algn="l" rtl="0">
              <a:buNone/>
            </a:pPr>
            <a:r>
              <a:rPr lang="en-US" dirty="0" smtClean="0"/>
              <a:t>-Produce motile spores – zoospores- </a:t>
            </a:r>
          </a:p>
          <a:p>
            <a:pPr marL="0" indent="0" algn="l" rtl="0">
              <a:buNone/>
            </a:pPr>
            <a:r>
              <a:rPr lang="en-US" dirty="0" smtClean="0"/>
              <a:t>- Mostly saprobes and parasites in aquatic habitats.</a:t>
            </a:r>
          </a:p>
          <a:p>
            <a:pPr marL="0" indent="0" algn="l" rtl="0">
              <a:buNone/>
            </a:pPr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56" y="1844824"/>
            <a:ext cx="301812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39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Fungi structure and classification  </a:t>
            </a:r>
            <a:r>
              <a:rPr lang="en-US" sz="2000" dirty="0" err="1" smtClean="0"/>
              <a:t>Lec</a:t>
            </a:r>
            <a:r>
              <a:rPr lang="en-US" sz="2000" dirty="0" smtClean="0"/>
              <a:t>. 9</a:t>
            </a:r>
            <a:r>
              <a:rPr lang="en-US" sz="3200" dirty="0" smtClean="0"/>
              <a:t> </a:t>
            </a:r>
            <a:endParaRPr lang="ar-IQ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85" y="2420888"/>
            <a:ext cx="48768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828" y="4869160"/>
            <a:ext cx="8215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Prof. Dr. </a:t>
            </a:r>
            <a:r>
              <a:rPr lang="en-US" b="1" dirty="0" err="1"/>
              <a:t>Munira</a:t>
            </a:r>
            <a:r>
              <a:rPr lang="en-US" b="1" dirty="0"/>
              <a:t> Ch. </a:t>
            </a:r>
            <a:r>
              <a:rPr lang="en-US" b="1" dirty="0" err="1"/>
              <a:t>Ismaeel</a:t>
            </a:r>
            <a:r>
              <a:rPr lang="en-US" b="1" dirty="0"/>
              <a:t>  and Ass. Prof. Dr. </a:t>
            </a:r>
            <a:r>
              <a:rPr lang="en-US" b="1" dirty="0" err="1"/>
              <a:t>Israa</a:t>
            </a:r>
            <a:r>
              <a:rPr lang="en-US" b="1" dirty="0"/>
              <a:t> AJ Ibrahim</a:t>
            </a:r>
          </a:p>
        </p:txBody>
      </p:sp>
    </p:spTree>
    <p:extLst>
      <p:ext uri="{BB962C8B-B14F-4D97-AF65-F5344CB8AC3E}">
        <p14:creationId xmlns:p14="http://schemas.microsoft.com/office/powerpoint/2010/main" val="200675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Characteristics of Fungi</a:t>
            </a:r>
            <a:endParaRPr lang="ar-IQ" sz="3200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01751" y="1844824"/>
            <a:ext cx="8476329" cy="4208504"/>
          </a:xfrm>
        </p:spPr>
        <p:txBody>
          <a:bodyPr>
            <a:normAutofit fontScale="55000" lnSpcReduction="20000"/>
          </a:bodyPr>
          <a:lstStyle/>
          <a:p>
            <a:pPr algn="just" rtl="0"/>
            <a:r>
              <a:rPr lang="en-US" dirty="0" smtClean="0"/>
              <a:t>-</a:t>
            </a:r>
            <a:r>
              <a:rPr lang="en-US" b="1" dirty="0" smtClean="0">
                <a:solidFill>
                  <a:schemeClr val="tx1"/>
                </a:solidFill>
              </a:rPr>
              <a:t>Fungi are eukaryotic organisms. 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-They reproduce by means of spores. 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-Depending on the species and conditions both sexual and asexual spores may be produced. 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-They are typically non-motile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-The organisms in kingdom fungi include mushrooms, yeasts, molds, rusts, smuts, puffballs, truffles, morels, and molds.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 More than 70,000 species of fungi have been identified. They live everywhere in air, in water, on land, in soil, and on or in plants and animals. 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-Some fungi are microscopic and other extend for more than a thousand acres. 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 Fungi are not capable of producing their own food, so they get their nourishment from other sources.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-Fungi are in a wide variety of sizes and forms and have great economic importance.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-The cell wall of fungi are mostly made up of carbohydrate chitin, while the cell wall in plants is made of cellulose.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-Nutrition in fungi - they are saprophytes, or parasites.</a:t>
            </a:r>
          </a:p>
          <a:p>
            <a:pPr algn="just" rtl="0"/>
            <a:r>
              <a:rPr lang="en-US" b="1" dirty="0" smtClean="0">
                <a:solidFill>
                  <a:schemeClr val="tx1"/>
                </a:solidFill>
              </a:rPr>
              <a:t>-All fungi require water and oxygen (no obligate anaerobes).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01825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32" y="316210"/>
            <a:ext cx="18415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83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Body form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55000" lnSpcReduction="20000"/>
          </a:bodyPr>
          <a:lstStyle/>
          <a:p>
            <a:pPr algn="just" rtl="0"/>
            <a:r>
              <a:rPr lang="en-US" dirty="0" smtClean="0"/>
              <a:t>The vegetative body of the fungi may be unicellular or composed of microscopic threads called hyphae</a:t>
            </a:r>
          </a:p>
          <a:p>
            <a:pPr algn="just" rtl="0"/>
            <a:r>
              <a:rPr lang="en-US" dirty="0" smtClean="0"/>
              <a:t>filamentous (tube-like strands called hypha (singular) or hyphae (plural) </a:t>
            </a:r>
          </a:p>
          <a:p>
            <a:pPr algn="just" rtl="0"/>
            <a:r>
              <a:rPr lang="en-US" dirty="0" smtClean="0"/>
              <a:t>mycelium = aggregate of hyphae </a:t>
            </a:r>
          </a:p>
          <a:p>
            <a:pPr algn="just" rtl="0"/>
            <a:r>
              <a:rPr lang="en-US" dirty="0" err="1" smtClean="0"/>
              <a:t>sclerotium</a:t>
            </a:r>
            <a:r>
              <a:rPr lang="en-US" dirty="0" smtClean="0"/>
              <a:t> = hardened mass of mycelium that generally serves as an overwintering stage. </a:t>
            </a:r>
          </a:p>
          <a:p>
            <a:pPr algn="just" rtl="0"/>
            <a:r>
              <a:rPr lang="en-US" dirty="0" smtClean="0"/>
              <a:t>multicellular, such as </a:t>
            </a:r>
            <a:r>
              <a:rPr lang="en-US" dirty="0" err="1" smtClean="0"/>
              <a:t>mycelial</a:t>
            </a:r>
            <a:r>
              <a:rPr lang="en-US" dirty="0" smtClean="0"/>
              <a:t> cords, </a:t>
            </a:r>
            <a:r>
              <a:rPr lang="en-US" dirty="0" err="1" smtClean="0"/>
              <a:t>rhizomorphs</a:t>
            </a:r>
            <a:r>
              <a:rPr lang="en-US" dirty="0" smtClean="0"/>
              <a:t>, and fruit bodies (mushrooms)</a:t>
            </a:r>
          </a:p>
          <a:p>
            <a:pPr algn="just" rtl="0"/>
            <a:r>
              <a:rPr lang="en-US" dirty="0" smtClean="0"/>
              <a:t>Fungi are heterotrophic organisms, they obtain their nutrients by absorption (the fungi produce </a:t>
            </a:r>
            <a:r>
              <a:rPr lang="en-US" dirty="0" err="1" smtClean="0"/>
              <a:t>exoenzymes</a:t>
            </a:r>
            <a:r>
              <a:rPr lang="en-US" dirty="0" smtClean="0"/>
              <a:t>). </a:t>
            </a:r>
          </a:p>
          <a:p>
            <a:pPr algn="just" rtl="0"/>
            <a:r>
              <a:rPr lang="en-US" dirty="0" smtClean="0"/>
              <a:t>Fungi store their food as starch.</a:t>
            </a:r>
          </a:p>
          <a:p>
            <a:pPr algn="just" rtl="0"/>
            <a:r>
              <a:rPr lang="en-US" dirty="0" smtClean="0"/>
              <a:t>Fungi get carbon from organic sources.</a:t>
            </a:r>
          </a:p>
          <a:p>
            <a:pPr algn="just" rtl="0"/>
            <a:r>
              <a:rPr lang="en-US" dirty="0" err="1" smtClean="0"/>
              <a:t>Hyphal</a:t>
            </a:r>
            <a:r>
              <a:rPr lang="en-US" dirty="0" smtClean="0"/>
              <a:t> tips release enzymes.</a:t>
            </a:r>
          </a:p>
          <a:p>
            <a:pPr algn="just" rtl="0"/>
            <a:r>
              <a:rPr lang="en-US" dirty="0" smtClean="0"/>
              <a:t>Enzymatic breakdown of substrate.</a:t>
            </a:r>
          </a:p>
          <a:p>
            <a:pPr algn="just" rtl="0"/>
            <a:r>
              <a:rPr lang="en-US" dirty="0" smtClean="0"/>
              <a:t>Products diffuse back into hyphae.</a:t>
            </a:r>
          </a:p>
          <a:p>
            <a:pPr algn="just" rtl="0"/>
            <a:r>
              <a:rPr lang="en-US" dirty="0" smtClean="0"/>
              <a:t>Hyphae (Tubular, Hard wall of chitin, Cross walls may form compartments (± cells), Multinucleate, Grow at tips).</a:t>
            </a:r>
          </a:p>
          <a:p>
            <a:pPr algn="just" rtl="0"/>
            <a:r>
              <a:rPr lang="en-US" dirty="0" smtClean="0"/>
              <a:t>Spores - asexual (product of mitosis) or sexual (product of meiosis) in origin. </a:t>
            </a:r>
          </a:p>
          <a:p>
            <a:pPr algn="l" rtl="0"/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25451"/>
            <a:ext cx="1071885" cy="15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02801"/>
            <a:ext cx="18351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1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Purpose of Spores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dirty="0" smtClean="0"/>
              <a:t>Allows the fungus to move to new food source. </a:t>
            </a:r>
          </a:p>
          <a:p>
            <a:pPr algn="just" rtl="0"/>
            <a:r>
              <a:rPr lang="en-US" dirty="0" smtClean="0"/>
              <a:t>Resistant stage - allows fungus to survive periods of adversity.</a:t>
            </a:r>
          </a:p>
          <a:p>
            <a:pPr algn="just" rtl="0"/>
            <a:r>
              <a:rPr lang="en-US" dirty="0" smtClean="0"/>
              <a:t>Means of introducing new genetic. combinations into a population.</a:t>
            </a:r>
          </a:p>
          <a:p>
            <a:pPr algn="just" rtl="0"/>
            <a:r>
              <a:rPr lang="en-US" dirty="0" smtClean="0"/>
              <a:t>Reproduce by spores:</a:t>
            </a:r>
          </a:p>
          <a:p>
            <a:pPr algn="just" rtl="0"/>
            <a:r>
              <a:rPr lang="en-US" dirty="0" smtClean="0"/>
              <a:t>	Spores are reproductive cells</a:t>
            </a:r>
          </a:p>
          <a:p>
            <a:pPr algn="just" rtl="0"/>
            <a:r>
              <a:rPr lang="en-US" dirty="0" smtClean="0"/>
              <a:t>	Sexual (meiotic in origin)</a:t>
            </a:r>
          </a:p>
          <a:p>
            <a:pPr algn="just" rtl="0"/>
            <a:r>
              <a:rPr lang="en-US" dirty="0" smtClean="0"/>
              <a:t>	Asexual (mitotic in origin)</a:t>
            </a:r>
          </a:p>
          <a:p>
            <a:pPr algn="just" rtl="0"/>
            <a:r>
              <a:rPr lang="en-US" dirty="0" smtClean="0"/>
              <a:t>	Formed: Directly on hyphae, </a:t>
            </a:r>
          </a:p>
          <a:p>
            <a:pPr algn="just" rtl="0"/>
            <a:r>
              <a:rPr lang="en-US" dirty="0" smtClean="0"/>
              <a:t>Inside sporangia, Fruiting bodies.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5113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37" y="3573016"/>
            <a:ext cx="1511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12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Hyphal</a:t>
            </a:r>
            <a:r>
              <a:rPr lang="en-US" sz="3200" dirty="0" smtClean="0"/>
              <a:t> growth from spore </a:t>
            </a:r>
            <a:endParaRPr lang="ar-IQ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832958" cy="2586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72167" y="4509120"/>
            <a:ext cx="193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Germinating spore</a:t>
            </a:r>
            <a:endParaRPr lang="ar-IQ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70784" y="4736323"/>
            <a:ext cx="1177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24128" y="4551657"/>
            <a:ext cx="109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mycelium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928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Human- Fungus Interactions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 rtl="0"/>
            <a:r>
              <a:rPr lang="en-US" b="1" dirty="0" smtClean="0"/>
              <a:t>Beneficial Effects of Fungi </a:t>
            </a:r>
          </a:p>
          <a:p>
            <a:pPr marL="0" indent="0" algn="just" rtl="0">
              <a:buNone/>
            </a:pPr>
            <a:r>
              <a:rPr lang="en-US" dirty="0" smtClean="0"/>
              <a:t>-Decomposition - nutrient and carbon recycling. </a:t>
            </a:r>
          </a:p>
          <a:p>
            <a:pPr marL="0" indent="0" algn="just" rtl="0">
              <a:buNone/>
            </a:pPr>
            <a:r>
              <a:rPr lang="en-US" dirty="0" smtClean="0"/>
              <a:t>-Biosynthetic factories. Can be used to produce drugs, antibiotics, alcohol, acids, food (e.g., fermented products, mushrooms) .</a:t>
            </a:r>
          </a:p>
          <a:p>
            <a:pPr marL="0" indent="0" algn="just" rtl="0">
              <a:buNone/>
            </a:pPr>
            <a:r>
              <a:rPr lang="en-US" dirty="0" smtClean="0"/>
              <a:t>-Model organisms for biochemical and genetic studies. </a:t>
            </a:r>
          </a:p>
          <a:p>
            <a:pPr algn="just" rtl="0"/>
            <a:endParaRPr lang="en-US" dirty="0" smtClean="0"/>
          </a:p>
          <a:p>
            <a:pPr algn="just" rtl="0"/>
            <a:r>
              <a:rPr lang="en-US" b="1" dirty="0" smtClean="0"/>
              <a:t>Harmful Effects of Fungi </a:t>
            </a:r>
          </a:p>
          <a:p>
            <a:pPr marL="0" indent="0" algn="just" rtl="0">
              <a:buNone/>
            </a:pPr>
            <a:r>
              <a:rPr lang="en-US" dirty="0" smtClean="0"/>
              <a:t>-Destruction of food, lumber, paper, and cloth. </a:t>
            </a:r>
          </a:p>
          <a:p>
            <a:pPr marL="0" indent="0" algn="just" rtl="0">
              <a:buNone/>
            </a:pPr>
            <a:r>
              <a:rPr lang="en-US" dirty="0" smtClean="0"/>
              <a:t>-Animal and human diseases, including allergies. </a:t>
            </a:r>
          </a:p>
          <a:p>
            <a:pPr marL="0" indent="0" algn="just" rtl="0">
              <a:buNone/>
            </a:pPr>
            <a:r>
              <a:rPr lang="en-US" dirty="0" smtClean="0"/>
              <a:t>-Toxins produced by poisonous mushrooms and within food (e.g., grain, cheese, </a:t>
            </a:r>
            <a:r>
              <a:rPr lang="en-US" dirty="0" err="1" smtClean="0"/>
              <a:t>etc</a:t>
            </a:r>
            <a:r>
              <a:rPr lang="en-US" dirty="0" smtClean="0"/>
              <a:t>).</a:t>
            </a:r>
          </a:p>
          <a:p>
            <a:pPr marL="0" indent="0" algn="just" rtl="0">
              <a:buNone/>
            </a:pPr>
            <a:r>
              <a:rPr lang="en-US" dirty="0" smtClean="0"/>
              <a:t>-Plant diseases.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2869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Classification of Fungi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4258816" cy="4425355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The kingdom Fungi contains four major phyla that were established according to their mode of sexual reproduction or using molecular data.</a:t>
            </a:r>
          </a:p>
          <a:p>
            <a:pPr algn="l" rtl="0"/>
            <a:r>
              <a:rPr lang="en-US" dirty="0" smtClean="0"/>
              <a:t>The four true phyla of fungi are the :</a:t>
            </a:r>
          </a:p>
          <a:p>
            <a:pPr marL="0" indent="0" algn="l" rtl="0">
              <a:buNone/>
            </a:pPr>
            <a:r>
              <a:rPr lang="en-US" dirty="0" smtClean="0"/>
              <a:t>a-Ascomycota (sac fungi), </a:t>
            </a:r>
          </a:p>
          <a:p>
            <a:pPr marL="0" indent="0" algn="l" rtl="0">
              <a:buNone/>
            </a:pPr>
            <a:r>
              <a:rPr lang="en-US" dirty="0" smtClean="0"/>
              <a:t>b-</a:t>
            </a:r>
            <a:r>
              <a:rPr lang="en-US" dirty="0" err="1" smtClean="0"/>
              <a:t>Basidiomycota</a:t>
            </a:r>
            <a:r>
              <a:rPr lang="en-US" dirty="0" smtClean="0"/>
              <a:t> (club fungi) </a:t>
            </a:r>
          </a:p>
          <a:p>
            <a:pPr marL="0" indent="0" algn="l" rtl="0">
              <a:buNone/>
            </a:pPr>
            <a:r>
              <a:rPr lang="en-US" dirty="0" smtClean="0"/>
              <a:t>c-</a:t>
            </a:r>
            <a:r>
              <a:rPr lang="en-US" dirty="0" err="1" smtClean="0"/>
              <a:t>Zygomycota</a:t>
            </a:r>
            <a:r>
              <a:rPr lang="en-US" dirty="0" smtClean="0"/>
              <a:t> (conjugated fungi)</a:t>
            </a:r>
          </a:p>
          <a:p>
            <a:pPr marL="0" indent="0" algn="l" rtl="0">
              <a:buNone/>
            </a:pPr>
            <a:r>
              <a:rPr lang="en-US" dirty="0" smtClean="0"/>
              <a:t>d-</a:t>
            </a:r>
            <a:r>
              <a:rPr lang="en-US" dirty="0" err="1" smtClean="0"/>
              <a:t>Chytridiomycota</a:t>
            </a:r>
            <a:r>
              <a:rPr lang="en-US" dirty="0" smtClean="0"/>
              <a:t> (</a:t>
            </a:r>
            <a:r>
              <a:rPr lang="en-US" dirty="0" err="1" smtClean="0"/>
              <a:t>Chytrids</a:t>
            </a:r>
            <a:r>
              <a:rPr lang="en-US" dirty="0" smtClean="0"/>
              <a:t>)</a:t>
            </a:r>
          </a:p>
          <a:p>
            <a:pPr algn="l" rtl="0"/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300359" cy="322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67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Kingdom Fungi Classification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25317"/>
            <a:ext cx="5194920" cy="4667980"/>
          </a:xfrm>
        </p:spPr>
        <p:txBody>
          <a:bodyPr>
            <a:normAutofit fontScale="62500" lnSpcReduction="20000"/>
          </a:bodyPr>
          <a:lstStyle/>
          <a:p>
            <a:pPr algn="just" rtl="0"/>
            <a:r>
              <a:rPr lang="en-US" dirty="0" smtClean="0"/>
              <a:t>Based on the spore case in which the spores are produced fungi are classified into four divisions:</a:t>
            </a:r>
          </a:p>
          <a:p>
            <a:pPr marL="0" indent="0" algn="just" rtl="0">
              <a:buNone/>
            </a:pPr>
            <a:r>
              <a:rPr lang="en-US" dirty="0" smtClean="0"/>
              <a:t>1-Division  Ascomycota: Sac Fungi</a:t>
            </a:r>
          </a:p>
          <a:p>
            <a:pPr algn="just" rtl="0"/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-The sac-fungi produce spores in small cup-shaped sacs called </a:t>
            </a:r>
            <a:r>
              <a:rPr lang="en-US" dirty="0" err="1" smtClean="0"/>
              <a:t>asci</a:t>
            </a:r>
            <a:r>
              <a:rPr lang="en-US" dirty="0" smtClean="0"/>
              <a:t>, hence the name </a:t>
            </a:r>
            <a:r>
              <a:rPr lang="en-US" dirty="0" err="1" smtClean="0"/>
              <a:t>ascomycota</a:t>
            </a:r>
            <a:r>
              <a:rPr lang="en-US" dirty="0" smtClean="0"/>
              <a:t>. </a:t>
            </a:r>
          </a:p>
          <a:p>
            <a:pPr marL="0" indent="0" algn="just" rtl="0">
              <a:buNone/>
            </a:pPr>
            <a:r>
              <a:rPr lang="en-US" dirty="0" smtClean="0"/>
              <a:t>-The mature sac fungi spores are known as </a:t>
            </a:r>
            <a:r>
              <a:rPr lang="en-US" dirty="0" err="1" smtClean="0"/>
              <a:t>ascospores</a:t>
            </a:r>
            <a:r>
              <a:rPr lang="en-US" dirty="0" smtClean="0"/>
              <a:t>, they are released at the tip of the </a:t>
            </a:r>
            <a:r>
              <a:rPr lang="en-US" dirty="0" err="1" smtClean="0"/>
              <a:t>ascus</a:t>
            </a:r>
            <a:r>
              <a:rPr lang="en-US" dirty="0" smtClean="0"/>
              <a:t> breaks open.</a:t>
            </a:r>
          </a:p>
          <a:p>
            <a:pPr marL="0" indent="0" algn="just" rtl="0">
              <a:buNone/>
            </a:pPr>
            <a:r>
              <a:rPr lang="en-US" dirty="0" smtClean="0"/>
              <a:t>-Yeast is the most common one-celled fungi. </a:t>
            </a:r>
          </a:p>
          <a:p>
            <a:pPr marL="0" indent="0" algn="just" rtl="0">
              <a:buNone/>
            </a:pPr>
            <a:r>
              <a:rPr lang="en-US" dirty="0" smtClean="0"/>
              <a:t>-Yeast reproduces through asexual process called budding. </a:t>
            </a:r>
          </a:p>
          <a:p>
            <a:pPr marL="0" indent="0" algn="just" rtl="0">
              <a:buNone/>
            </a:pPr>
            <a:r>
              <a:rPr lang="en-US" dirty="0" smtClean="0"/>
              <a:t>- Ex. yeast- Saccharomyces</a:t>
            </a:r>
          </a:p>
          <a:p>
            <a:pPr algn="just" rtl="0"/>
            <a:endParaRPr lang="en-US" dirty="0" smtClean="0"/>
          </a:p>
          <a:p>
            <a:pPr marL="0" indent="0" algn="just" rtl="0">
              <a:buNone/>
            </a:pPr>
            <a:r>
              <a:rPr lang="en-US" dirty="0" smtClean="0"/>
              <a:t>-The buds form at the side of the parent cell, they pinch-off and grow into new yeast cell which is identical to the parent cell. </a:t>
            </a:r>
          </a:p>
          <a:p>
            <a:pPr marL="0" indent="0" algn="just" rtl="0">
              <a:buNone/>
            </a:pPr>
            <a:r>
              <a:rPr lang="en-US" dirty="0" smtClean="0"/>
              <a:t>-Examples of sac-fungi are: </a:t>
            </a:r>
            <a:r>
              <a:rPr lang="en-US" dirty="0" err="1" smtClean="0"/>
              <a:t>Aspergillus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113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3" y="4038600"/>
            <a:ext cx="20002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72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140</TotalTime>
  <Words>934</Words>
  <Application>Microsoft Office PowerPoint</Application>
  <PresentationFormat>On-screen Show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Civic</vt:lpstr>
      <vt:lpstr>Fungi structure and classification Lecture 9</vt:lpstr>
      <vt:lpstr>Fungi structure and classification  Lec. 9 </vt:lpstr>
      <vt:lpstr>The Characteristics of Fungi</vt:lpstr>
      <vt:lpstr>Body form </vt:lpstr>
      <vt:lpstr>Purpose of Spores</vt:lpstr>
      <vt:lpstr>Hyphal growth from spore </vt:lpstr>
      <vt:lpstr>Human- Fungus Interactions </vt:lpstr>
      <vt:lpstr>Classification of Fungi</vt:lpstr>
      <vt:lpstr>Kingdom Fungi Classification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Fungi structure and classification  Lec. 9</dc:title>
  <dc:creator>DR.Ahmed Saker 2o1O</dc:creator>
  <cp:lastModifiedBy>Nada</cp:lastModifiedBy>
  <cp:revision>11</cp:revision>
  <dcterms:created xsi:type="dcterms:W3CDTF">2018-04-25T17:59:33Z</dcterms:created>
  <dcterms:modified xsi:type="dcterms:W3CDTF">2018-12-04T16:07:39Z</dcterms:modified>
</cp:coreProperties>
</file>